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handoutMasterIdLst>
    <p:handoutMasterId r:id="rId22"/>
  </p:handoutMasterIdLst>
  <p:sldIdLst>
    <p:sldId id="266" r:id="rId2"/>
    <p:sldId id="269" r:id="rId3"/>
    <p:sldId id="267" r:id="rId4"/>
    <p:sldId id="270" r:id="rId5"/>
    <p:sldId id="271" r:id="rId6"/>
    <p:sldId id="268" r:id="rId7"/>
    <p:sldId id="256" r:id="rId8"/>
    <p:sldId id="257" r:id="rId9"/>
    <p:sldId id="258" r:id="rId10"/>
    <p:sldId id="259" r:id="rId11"/>
    <p:sldId id="272" r:id="rId12"/>
    <p:sldId id="260" r:id="rId13"/>
    <p:sldId id="261" r:id="rId14"/>
    <p:sldId id="274" r:id="rId15"/>
    <p:sldId id="262" r:id="rId16"/>
    <p:sldId id="273" r:id="rId17"/>
    <p:sldId id="264" r:id="rId18"/>
    <p:sldId id="265" r:id="rId19"/>
    <p:sldId id="263" r:id="rId20"/>
    <p:sldId id="275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 autoAdjust="0"/>
    <p:restoredTop sz="94588" autoAdjust="0"/>
  </p:normalViewPr>
  <p:slideViewPr>
    <p:cSldViewPr>
      <p:cViewPr varScale="1">
        <p:scale>
          <a:sx n="88" d="100"/>
          <a:sy n="88" d="100"/>
        </p:scale>
        <p:origin x="-5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7" rIns="96655" bIns="4832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7" rIns="96655" bIns="4832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7" rIns="96655" bIns="4832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7" rIns="96655" bIns="4832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4BABF97-1D91-4A61-A197-70FCC5C2C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CBB56-6EF3-4D94-AD52-B50EE275C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60FEA-28FB-4F51-82A8-0726D20A3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03E0-4CB7-4065-916C-50540E8CA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30AD8-211C-4A06-A9E4-21189A507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8B50A-7429-45C6-ACA9-BC392AF25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D945D-5F9C-44E6-9305-2C96294EB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B08D5-627B-49F7-8B74-5EE0C89D1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4E90B-4393-4D7C-8794-7F263F403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576E1-169D-4104-A97C-4F4CA93A3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195F-E77C-409B-A694-B9BEE55F6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7E039-2673-4FEE-9662-3B87F7111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5DF2D-A2DF-4E9D-BCD7-F006715E8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-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-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-12" charset="0"/>
              </a:defRPr>
            </a:lvl1pPr>
          </a:lstStyle>
          <a:p>
            <a:pPr>
              <a:defRPr/>
            </a:pPr>
            <a:fld id="{824F4F95-A998-46EF-B2B4-25D0B84F3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Bio&amp; 241 </a:t>
            </a:r>
            <a:br>
              <a:rPr lang="en-US" b="1" dirty="0" smtClean="0"/>
            </a:br>
            <a:r>
              <a:rPr lang="en-US" b="1" dirty="0" smtClean="0"/>
              <a:t> Unit 1 / Lecture 2</a:t>
            </a:r>
          </a:p>
        </p:txBody>
      </p:sp>
      <p:pic>
        <p:nvPicPr>
          <p:cNvPr id="2051" name="Picture 8" descr="C:\Documents and Settings\GaryB\Local Settings\Temporary Internet Files\Content.IE5\7Q2JZOWU\MCBD19706_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32175" y="2684463"/>
            <a:ext cx="2279650" cy="2357437"/>
          </a:xfr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66800"/>
            <a:ext cx="4038600" cy="4800600"/>
          </a:xfrm>
        </p:spPr>
        <p:txBody>
          <a:bodyPr/>
          <a:lstStyle/>
          <a:p>
            <a:pPr eaLnBrk="1" hangingPunct="1"/>
            <a:r>
              <a:rPr lang="en-US" sz="4000" b="1" smtClean="0"/>
              <a:t>Concentration Gradient of Ions across a Membrane and the Resulting Electrochemical Potential </a:t>
            </a:r>
          </a:p>
        </p:txBody>
      </p:sp>
      <p:pic>
        <p:nvPicPr>
          <p:cNvPr id="11267" name="Picture 6" descr="17030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228600"/>
            <a:ext cx="4265613" cy="6400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4400" b="1" kern="0" dirty="0">
                <a:latin typeface="+mj-lt"/>
                <a:ea typeface="+mj-ea"/>
                <a:cs typeface="+mj-cs"/>
              </a:rPr>
              <a:t>Diffusion Rates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282700"/>
            <a:ext cx="8329613" cy="513873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>
                <a:latin typeface="+mn-lt"/>
              </a:rPr>
              <a:t>Factors affecting diffusion rate through a membrane 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kern="0">
                <a:latin typeface="+mn-lt"/>
              </a:rPr>
              <a:t>temperature - </a:t>
            </a:r>
            <a:r>
              <a:rPr lang="en-US" kern="0">
                <a:latin typeface="+mn-lt"/>
                <a:sym typeface="Symbol" pitchFamily="116" charset="2"/>
              </a:rPr>
              <a:t> </a:t>
            </a:r>
            <a:r>
              <a:rPr lang="en-US" kern="0">
                <a:latin typeface="+mn-lt"/>
              </a:rPr>
              <a:t>temp., </a:t>
            </a:r>
            <a:r>
              <a:rPr lang="en-US" kern="0">
                <a:latin typeface="+mn-lt"/>
                <a:sym typeface="Symbol" pitchFamily="116" charset="2"/>
              </a:rPr>
              <a:t> </a:t>
            </a:r>
            <a:r>
              <a:rPr lang="en-US" kern="0">
                <a:latin typeface="+mn-lt"/>
              </a:rPr>
              <a:t>motion of particles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kern="0">
                <a:latin typeface="+mn-lt"/>
              </a:rPr>
              <a:t>molecular weight - larger molecules move slower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kern="0">
                <a:latin typeface="+mn-lt"/>
              </a:rPr>
              <a:t>steepness of concentrated gradient - </a:t>
            </a:r>
            <a:r>
              <a:rPr lang="en-US" kern="0">
                <a:latin typeface="+mn-lt"/>
                <a:sym typeface="Symbol" pitchFamily="116" charset="2"/>
              </a:rPr>
              <a:t>difference,  rate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kern="0">
                <a:latin typeface="+mn-lt"/>
                <a:sym typeface="Symbol" pitchFamily="116" charset="2"/>
              </a:rPr>
              <a:t>membrane surface area -  area,  rate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kern="0">
                <a:latin typeface="+mn-lt"/>
                <a:sym typeface="Symbol" pitchFamily="116" charset="2"/>
              </a:rPr>
              <a:t>membrane permeability -  permeability, 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3276600" cy="4191000"/>
          </a:xfrm>
        </p:spPr>
        <p:txBody>
          <a:bodyPr/>
          <a:lstStyle/>
          <a:p>
            <a:pPr eaLnBrk="1" hangingPunct="1"/>
            <a:r>
              <a:rPr lang="en-US" sz="4000" b="1" smtClean="0"/>
              <a:t>Mechanisms of Membrane Transport of Materials into and outside of Cells</a:t>
            </a:r>
          </a:p>
        </p:txBody>
      </p:sp>
      <p:pic>
        <p:nvPicPr>
          <p:cNvPr id="13315" name="Picture 6" descr="17030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228600"/>
            <a:ext cx="4305300" cy="6400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295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Primary Active Transport </a:t>
            </a:r>
            <a:br>
              <a:rPr lang="en-US" sz="4000" b="1" dirty="0" smtClean="0"/>
            </a:br>
            <a:r>
              <a:rPr lang="en-US" sz="4000" b="1" dirty="0" smtClean="0"/>
              <a:t>The Sodium/Potassium Pump</a:t>
            </a:r>
          </a:p>
        </p:txBody>
      </p:sp>
      <p:pic>
        <p:nvPicPr>
          <p:cNvPr id="14339" name="Picture 6" descr="17030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3200400"/>
            <a:ext cx="7315200" cy="3429000"/>
          </a:xfrm>
          <a:noFill/>
        </p:spPr>
      </p:pic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762000" y="1905000"/>
            <a:ext cx="7716838" cy="955675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Found on many cell of the body including muscle </a:t>
            </a:r>
          </a:p>
          <a:p>
            <a:r>
              <a:rPr lang="en-US" sz="2800" b="1"/>
              <a:t>cells and nerve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b="1" kern="0" dirty="0">
                <a:latin typeface="+mj-lt"/>
                <a:ea typeface="+mj-ea"/>
                <a:cs typeface="+mj-cs"/>
              </a:rPr>
              <a:t>Tonicity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371600"/>
            <a:ext cx="8915400" cy="55626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>
                <a:latin typeface="+mn-lt"/>
              </a:rPr>
              <a:t>Tonicity - ability of a solution to affect fluid volume and pressure within a cell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kern="0">
                <a:latin typeface="+mn-lt"/>
              </a:rPr>
              <a:t>depends on concentration and permeability of solute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>
                <a:latin typeface="+mn-lt"/>
              </a:rPr>
              <a:t>Hypotonic solution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kern="0">
                <a:latin typeface="+mn-lt"/>
              </a:rPr>
              <a:t>low concentration of  nonpermeating solutes (high water concentration)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kern="0">
                <a:latin typeface="+mn-lt"/>
              </a:rPr>
              <a:t>cells absorb water, swell and may burst (lyse)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>
                <a:latin typeface="+mn-lt"/>
              </a:rPr>
              <a:t>Hypertonic solution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kern="0">
                <a:latin typeface="+mn-lt"/>
              </a:rPr>
              <a:t>has high concentration of nonpermeating solutes (low water concentration)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kern="0">
                <a:latin typeface="+mn-lt"/>
              </a:rPr>
              <a:t>cells lose water + shrivel (crenate)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>
                <a:latin typeface="+mn-lt"/>
              </a:rPr>
              <a:t>Isotonic solution = normal saline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295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Movement of Water Across Plasma Membranes</a:t>
            </a:r>
          </a:p>
        </p:txBody>
      </p:sp>
      <p:pic>
        <p:nvPicPr>
          <p:cNvPr id="16387" name="Picture 6" descr="17030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2057400"/>
            <a:ext cx="7696200" cy="4460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b="1" kern="0" dirty="0" err="1">
                <a:latin typeface="+mj-lt"/>
                <a:ea typeface="+mj-ea"/>
                <a:cs typeface="+mj-cs"/>
              </a:rPr>
              <a:t>Osmolarity</a:t>
            </a:r>
            <a:endParaRPr lang="en-US" sz="44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371600"/>
            <a:ext cx="8229600" cy="51816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kern="0">
                <a:latin typeface="+mn-lt"/>
              </a:rPr>
              <a:t>One osmole = 1 mole of dissolved particles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800" kern="0">
                <a:latin typeface="+mn-lt"/>
              </a:rPr>
              <a:t>1M NaCl ( 1 mole Na</a:t>
            </a:r>
            <a:r>
              <a:rPr lang="en-US" sz="2800" kern="0" baseline="30000">
                <a:latin typeface="+mn-lt"/>
              </a:rPr>
              <a:t>+</a:t>
            </a:r>
            <a:r>
              <a:rPr lang="en-US" sz="2800" kern="0">
                <a:latin typeface="+mn-lt"/>
              </a:rPr>
              <a:t> ions + 1 mole Cl</a:t>
            </a:r>
            <a:r>
              <a:rPr lang="en-US" sz="2800" kern="0" baseline="30000">
                <a:latin typeface="+mn-lt"/>
              </a:rPr>
              <a:t>-</a:t>
            </a:r>
            <a:r>
              <a:rPr lang="en-US" sz="2800" kern="0">
                <a:latin typeface="+mn-lt"/>
              </a:rPr>
              <a:t> ions) thus 1M NaCl = 2 osm/L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kern="0">
                <a:latin typeface="+mn-lt"/>
              </a:rPr>
              <a:t>Osmolarity = # osmoles/liter of solution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kern="0">
                <a:latin typeface="+mn-lt"/>
              </a:rPr>
              <a:t>Physiological solutions are expressed in milliosmoles per liter (mOsm/L)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800" kern="0">
                <a:latin typeface="+mn-lt"/>
              </a:rPr>
              <a:t>blood plasma = 300 mOsm/L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800" kern="0">
                <a:latin typeface="+mn-lt"/>
              </a:rPr>
              <a:t>osmolality similar to osmolarity at concentration of body fluids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3200" ker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752600"/>
            <a:ext cx="3505200" cy="2590800"/>
          </a:xfrm>
        </p:spPr>
        <p:txBody>
          <a:bodyPr/>
          <a:lstStyle/>
          <a:p>
            <a:pPr eaLnBrk="1" hangingPunct="1"/>
            <a:r>
              <a:rPr lang="en-US" b="1" smtClean="0"/>
              <a:t>Components of the Cytoskeleton</a:t>
            </a:r>
          </a:p>
        </p:txBody>
      </p:sp>
      <p:pic>
        <p:nvPicPr>
          <p:cNvPr id="18435" name="Picture 6" descr="17031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14800" y="533400"/>
            <a:ext cx="4783138" cy="571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4343400" cy="1371600"/>
          </a:xfrm>
        </p:spPr>
        <p:txBody>
          <a:bodyPr/>
          <a:lstStyle/>
          <a:p>
            <a:pPr eaLnBrk="1" hangingPunct="1"/>
            <a:r>
              <a:rPr lang="en-US" sz="4000" b="1" smtClean="0"/>
              <a:t>Vesicular Transport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743200"/>
            <a:ext cx="3810000" cy="2667000"/>
          </a:xfrm>
        </p:spPr>
        <p:txBody>
          <a:bodyPr/>
          <a:lstStyle/>
          <a:p>
            <a:pPr algn="ctr" eaLnBrk="1" hangingPunct="1"/>
            <a:r>
              <a:rPr lang="en-US" sz="2800" b="1" smtClean="0"/>
              <a:t>Endocytosis</a:t>
            </a:r>
          </a:p>
          <a:p>
            <a:pPr algn="ctr" eaLnBrk="1" hangingPunct="1">
              <a:buFontTx/>
              <a:buNone/>
            </a:pPr>
            <a:r>
              <a:rPr lang="en-US" sz="2800" b="1" smtClean="0"/>
              <a:t>	1.  Phagocytosis</a:t>
            </a:r>
          </a:p>
          <a:p>
            <a:pPr algn="ctr" eaLnBrk="1" hangingPunct="1">
              <a:buFontTx/>
              <a:buNone/>
            </a:pPr>
            <a:r>
              <a:rPr lang="en-US" sz="2800" b="1" smtClean="0"/>
              <a:t>	2.  Pinocytosis</a:t>
            </a:r>
          </a:p>
          <a:p>
            <a:pPr algn="ctr" eaLnBrk="1" hangingPunct="1"/>
            <a:r>
              <a:rPr lang="en-US" sz="2800" b="1" smtClean="0"/>
              <a:t>Exocytosis</a:t>
            </a:r>
          </a:p>
        </p:txBody>
      </p:sp>
      <p:pic>
        <p:nvPicPr>
          <p:cNvPr id="19460" name="Picture 9" descr="17030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91200" y="381000"/>
            <a:ext cx="3117850" cy="5943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pPr eaLnBrk="1" hangingPunct="1"/>
            <a:r>
              <a:rPr lang="en-US" sz="4000" b="1" smtClean="0"/>
              <a:t>Stages of a Typical Cell Cycle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3733800" cy="3886200"/>
          </a:xfrm>
        </p:spPr>
        <p:txBody>
          <a:bodyPr/>
          <a:lstStyle/>
          <a:p>
            <a:pPr marL="419100" indent="-382588" algn="ctr" eaLnBrk="1" hangingPunct="1">
              <a:lnSpc>
                <a:spcPct val="90000"/>
              </a:lnSpc>
              <a:buFont typeface="Wingdings 2" pitchFamily="18" charset="2"/>
              <a:buChar char=""/>
            </a:pPr>
            <a:r>
              <a:rPr lang="en-US" sz="2400" b="1" smtClean="0"/>
              <a:t>Interphase</a:t>
            </a:r>
          </a:p>
          <a:p>
            <a:pPr marL="419100" indent="-382588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smtClean="0"/>
              <a:t>1. G1: Cell duplicates organelle and cytosolic components</a:t>
            </a:r>
          </a:p>
          <a:p>
            <a:pPr marL="419100" indent="-382588"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2. S:  Replication of DNA</a:t>
            </a:r>
          </a:p>
          <a:p>
            <a:pPr marL="419100" indent="-382588"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3. G2: Cell growth continues and synthesis of enzymes &amp; proteins require for cell divisions</a:t>
            </a:r>
          </a:p>
        </p:txBody>
      </p:sp>
      <p:pic>
        <p:nvPicPr>
          <p:cNvPr id="20484" name="Picture 6" descr="17032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462213"/>
            <a:ext cx="3810000" cy="3152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400" y="1600200"/>
            <a:ext cx="8991600" cy="4876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kern="0">
                <a:latin typeface="+mn-lt"/>
              </a:rPr>
              <a:t>Hooke (1665) named the cell </a:t>
            </a:r>
          </a:p>
          <a:p>
            <a:pPr marL="342900" indent="-342900" eaLnBrk="0" hangingPunct="0">
              <a:buFontTx/>
              <a:buChar char="•"/>
              <a:defRPr/>
            </a:pPr>
            <a:r>
              <a:rPr lang="en-US" sz="3200" kern="0">
                <a:latin typeface="+mn-lt"/>
              </a:rPr>
              <a:t>Schwann (1800’s) states: </a:t>
            </a:r>
            <a:br>
              <a:rPr lang="en-US" sz="3200" kern="0">
                <a:latin typeface="+mn-lt"/>
              </a:rPr>
            </a:br>
            <a:r>
              <a:rPr lang="en-US" sz="3200" kern="0">
                <a:latin typeface="+mn-lt"/>
              </a:rPr>
              <a:t>all animals are made of cells </a:t>
            </a:r>
          </a:p>
          <a:p>
            <a:pPr marL="342900" indent="-342900" eaLnBrk="0" hangingPunct="0">
              <a:buFontTx/>
              <a:buChar char="•"/>
              <a:defRPr/>
            </a:pPr>
            <a:r>
              <a:rPr lang="en-US" sz="3200" kern="0">
                <a:latin typeface="+mn-lt"/>
              </a:rPr>
              <a:t>Pasteur (1859) disproved idea of </a:t>
            </a:r>
            <a:br>
              <a:rPr lang="en-US" sz="3200" kern="0">
                <a:latin typeface="+mn-lt"/>
              </a:rPr>
            </a:br>
            <a:r>
              <a:rPr lang="en-US" sz="3200" kern="0">
                <a:latin typeface="+mn-lt"/>
              </a:rPr>
              <a:t>spontaneous generation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800" kern="0">
                <a:latin typeface="+mn-lt"/>
              </a:rPr>
              <a:t>living things arise from nonliving matter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kern="0">
                <a:latin typeface="+mn-lt"/>
              </a:rPr>
              <a:t>Modern cell theory emerged</a:t>
            </a:r>
            <a:endParaRPr lang="en-US" sz="3200" kern="0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kern="0" dirty="0">
                <a:latin typeface="+mj-lt"/>
                <a:ea typeface="+mj-ea"/>
                <a:cs typeface="+mj-cs"/>
              </a:rPr>
              <a:t>Development of the Cell Theory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838199"/>
          </a:xfrm>
        </p:spPr>
        <p:txBody>
          <a:bodyPr/>
          <a:lstStyle/>
          <a:p>
            <a:r>
              <a:rPr lang="en-US" sz="3600" dirty="0" smtClean="0">
                <a:latin typeface="Arial" charset="0"/>
                <a:cs typeface="Arial" charset="0"/>
              </a:rPr>
              <a:t>Clinical Terms Associated with Cells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8229600" cy="4724400"/>
          </a:xfrm>
        </p:spPr>
        <p:txBody>
          <a:bodyPr/>
          <a:lstStyle/>
          <a:p>
            <a:pPr marL="457200" indent="-457200" algn="l">
              <a:buFont typeface="Arial" charset="0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Neoplasm: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 abnormal formation of tissue; for example, a tumor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AutoNum type="arabicPeriod"/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Anaplasia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loss of differentiation of cells, an irreversible alteration in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adult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cells toward more primitive (embryonic) cell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types</a:t>
            </a:r>
          </a:p>
          <a:p>
            <a:pPr marL="457200" indent="-457200" algn="l"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Dysplasia: 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Cells that look abnormal under a microscope but are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not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cancer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charset="0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Hyperplasia: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abnormal increase in cells in a tissue or organ,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excluding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tumor formation, whereby the bulk of the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tissue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 organ is increased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charset="0"/>
              <a:buAutoNum type="arabicPeriod"/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Metaplasia</a:t>
            </a:r>
            <a:r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Transformation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cells or tissues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 a normal to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	abnormal states.</a:t>
            </a:r>
          </a:p>
          <a:p>
            <a:pPr marL="457200" indent="-457200" algn="l"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Apoptosis: 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ell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death in which a programmed sequence of events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leads to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elimination of cells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 kern="0" dirty="0">
                <a:latin typeface="+mj-lt"/>
                <a:ea typeface="+mj-ea"/>
                <a:cs typeface="+mj-cs"/>
              </a:rPr>
              <a:t>Modern Cell Theory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828800"/>
            <a:ext cx="891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All organisms composed of cells and cell products.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Cell is the simplest structural and functional unit of life.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Organism’s structure and functions are due to the activities of its cells.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Cells come only from preexisting cells.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Cells of all species have many fundamental similarities.</a:t>
            </a:r>
            <a:endParaRPr lang="en-US" sz="3200" kern="0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b="1" kern="0" dirty="0">
                <a:latin typeface="+mj-lt"/>
                <a:ea typeface="+mj-ea"/>
                <a:cs typeface="+mj-cs"/>
              </a:rPr>
              <a:t>Cell Size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5344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kern="0">
                <a:latin typeface="+mn-lt"/>
              </a:rPr>
              <a:t>Human cell size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800" kern="0">
                <a:latin typeface="+mn-lt"/>
              </a:rPr>
              <a:t>most from 10 - 15 µm in diameter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>
                <a:latin typeface="+mn-lt"/>
              </a:rPr>
              <a:t>egg cells (very large)100 µm diameter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>
                <a:latin typeface="+mn-lt"/>
              </a:rPr>
              <a:t>nerve cell (very long) at 1 meter long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kern="0">
                <a:latin typeface="+mn-lt"/>
              </a:rPr>
              <a:t>Limitations on cell size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800" kern="0">
                <a:latin typeface="+mn-lt"/>
              </a:rPr>
              <a:t>cell growth increases volume faster than surface area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>
                <a:latin typeface="+mn-lt"/>
              </a:rPr>
              <a:t>nutrient absorption and waste removal utilize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>
                <a:latin typeface="+mj-lt"/>
                <a:ea typeface="+mj-ea"/>
                <a:cs typeface="+mj-cs"/>
              </a:rPr>
              <a:t>Cell Surface Area and Volume</a:t>
            </a:r>
          </a:p>
        </p:txBody>
      </p:sp>
      <p:pic>
        <p:nvPicPr>
          <p:cNvPr id="6147" name="Picture 7" descr="03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371600"/>
            <a:ext cx="40608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Cell Shape and Function</a:t>
            </a:r>
            <a:endParaRPr lang="en-US" smtClean="0"/>
          </a:p>
        </p:txBody>
      </p:sp>
      <p:pic>
        <p:nvPicPr>
          <p:cNvPr id="7171" name="Picture 11" descr="03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09800"/>
            <a:ext cx="85344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b="1" smtClean="0"/>
              <a:t>Cellular Organelles</a:t>
            </a:r>
          </a:p>
        </p:txBody>
      </p:sp>
      <p:pic>
        <p:nvPicPr>
          <p:cNvPr id="8195" name="Picture 6" descr="17029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169988"/>
            <a:ext cx="8382000" cy="5561012"/>
          </a:xfrm>
          <a:noFill/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5715000" y="6096000"/>
            <a:ext cx="2808288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See Pages 112 - 119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685800"/>
          </a:xfrm>
        </p:spPr>
        <p:txBody>
          <a:bodyPr/>
          <a:lstStyle/>
          <a:p>
            <a:pPr eaLnBrk="1" hangingPunct="1"/>
            <a:r>
              <a:rPr lang="en-US" sz="3200" b="1" smtClean="0"/>
              <a:t>Fluid Mosaic Model for the Plasma Membrane</a:t>
            </a:r>
          </a:p>
        </p:txBody>
      </p:sp>
      <p:pic>
        <p:nvPicPr>
          <p:cNvPr id="9219" name="Picture 6" descr="17029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309688"/>
            <a:ext cx="7772400" cy="53197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3505200" cy="3429000"/>
          </a:xfrm>
        </p:spPr>
        <p:txBody>
          <a:bodyPr/>
          <a:lstStyle/>
          <a:p>
            <a:pPr eaLnBrk="1" hangingPunct="1"/>
            <a:r>
              <a:rPr lang="en-US" sz="4000" b="1" smtClean="0"/>
              <a:t>Functional Roles of Membrane Protein Molecules</a:t>
            </a:r>
          </a:p>
        </p:txBody>
      </p:sp>
      <p:pic>
        <p:nvPicPr>
          <p:cNvPr id="10243" name="Picture 6" descr="17029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304800"/>
            <a:ext cx="4419600" cy="6324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</TotalTime>
  <Words>460</Words>
  <Application>Microsoft PowerPoint</Application>
  <PresentationFormat>On-screen Show (4:3)</PresentationFormat>
  <Paragraphs>75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Bio&amp; 241   Unit 1 / Lecture 2</vt:lpstr>
      <vt:lpstr>Slide 2</vt:lpstr>
      <vt:lpstr>Slide 3</vt:lpstr>
      <vt:lpstr>Slide 4</vt:lpstr>
      <vt:lpstr>Slide 5</vt:lpstr>
      <vt:lpstr>Cell Shape and Function</vt:lpstr>
      <vt:lpstr>Cellular Organelles</vt:lpstr>
      <vt:lpstr>Fluid Mosaic Model for the Plasma Membrane</vt:lpstr>
      <vt:lpstr>Functional Roles of Membrane Protein Molecules</vt:lpstr>
      <vt:lpstr>Concentration Gradient of Ions across a Membrane and the Resulting Electrochemical Potential </vt:lpstr>
      <vt:lpstr>Slide 11</vt:lpstr>
      <vt:lpstr>Mechanisms of Membrane Transport of Materials into and outside of Cells</vt:lpstr>
      <vt:lpstr>Primary Active Transport  The Sodium/Potassium Pump</vt:lpstr>
      <vt:lpstr>Slide 14</vt:lpstr>
      <vt:lpstr>Movement of Water Across Plasma Membranes</vt:lpstr>
      <vt:lpstr>Slide 16</vt:lpstr>
      <vt:lpstr>Components of the Cytoskeleton</vt:lpstr>
      <vt:lpstr>Vesicular Transport</vt:lpstr>
      <vt:lpstr>Stages of a Typical Cell Cycle</vt:lpstr>
      <vt:lpstr>Clinical Terms Associated with Cells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Organelles</dc:title>
  <dc:creator>Gary Blevins</dc:creator>
  <cp:lastModifiedBy>GaryB</cp:lastModifiedBy>
  <cp:revision>36</cp:revision>
  <dcterms:created xsi:type="dcterms:W3CDTF">2002-04-03T05:45:33Z</dcterms:created>
  <dcterms:modified xsi:type="dcterms:W3CDTF">2009-03-25T18:42:23Z</dcterms:modified>
</cp:coreProperties>
</file>